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A09D1B-5CD8-4F58-91C2-98F3AFAE03C7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086978-B8A9-4B58-AD30-AC06654F8D1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bridgeshire.gov.uk/pp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Meet the Head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November 2014</a:t>
            </a:r>
          </a:p>
          <a:p>
            <a:r>
              <a:rPr lang="en-GB" b="1" dirty="0" smtClean="0"/>
              <a:t>Draft SEND Policy and Information Report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3972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dirty="0" smtClean="0"/>
              <a:t>The </a:t>
            </a:r>
            <a:r>
              <a:rPr lang="en-GB" dirty="0"/>
              <a:t>usual assessments of the whole class carried out by the class </a:t>
            </a:r>
            <a:r>
              <a:rPr lang="en-GB" dirty="0" smtClean="0"/>
              <a:t>teacher</a:t>
            </a:r>
          </a:p>
          <a:p>
            <a:pPr lvl="1"/>
            <a:r>
              <a:rPr lang="en-GB" dirty="0" smtClean="0"/>
              <a:t>APP </a:t>
            </a:r>
            <a:r>
              <a:rPr lang="en-GB" dirty="0"/>
              <a:t>(Assessing Pupil Progress) Assessment </a:t>
            </a:r>
            <a:r>
              <a:rPr lang="en-GB" dirty="0" smtClean="0"/>
              <a:t>Grids</a:t>
            </a:r>
          </a:p>
          <a:p>
            <a:pPr lvl="1"/>
            <a:r>
              <a:rPr lang="en-GB" dirty="0" smtClean="0"/>
              <a:t>Foundation </a:t>
            </a:r>
            <a:r>
              <a:rPr lang="en-GB" dirty="0"/>
              <a:t>Stage </a:t>
            </a:r>
            <a:r>
              <a:rPr lang="en-GB" dirty="0" smtClean="0"/>
              <a:t>Profile</a:t>
            </a:r>
          </a:p>
          <a:p>
            <a:pPr lvl="1"/>
            <a:r>
              <a:rPr lang="en-GB" dirty="0" smtClean="0"/>
              <a:t>Statutory </a:t>
            </a:r>
            <a:r>
              <a:rPr lang="en-GB" dirty="0"/>
              <a:t>Assessment (Years 2 and </a:t>
            </a:r>
            <a:r>
              <a:rPr lang="en-GB" dirty="0" smtClean="0"/>
              <a:t>6)</a:t>
            </a:r>
          </a:p>
          <a:p>
            <a:pPr lvl="1"/>
            <a:r>
              <a:rPr lang="en-GB" dirty="0" smtClean="0"/>
              <a:t>Phonics </a:t>
            </a:r>
            <a:r>
              <a:rPr lang="en-GB" dirty="0"/>
              <a:t>Screening Check (Year One)</a:t>
            </a:r>
          </a:p>
          <a:p>
            <a:pPr lvl="0"/>
            <a:r>
              <a:rPr lang="en-GB" dirty="0"/>
              <a:t>P</a:t>
            </a:r>
            <a:r>
              <a:rPr lang="en-GB" dirty="0" smtClean="0"/>
              <a:t>upil Progress Meeting </a:t>
            </a:r>
            <a:r>
              <a:rPr lang="en-GB" dirty="0"/>
              <a:t>between teachers and Assistant Head </a:t>
            </a:r>
            <a:r>
              <a:rPr lang="en-GB" dirty="0" smtClean="0"/>
              <a:t>Teachers</a:t>
            </a:r>
          </a:p>
          <a:p>
            <a:pPr lvl="0"/>
            <a:r>
              <a:rPr lang="en-GB" dirty="0" smtClean="0"/>
              <a:t>P Scales</a:t>
            </a:r>
          </a:p>
          <a:p>
            <a:pPr lvl="0"/>
            <a:r>
              <a:rPr lang="en-GB" dirty="0" smtClean="0"/>
              <a:t>School-based </a:t>
            </a:r>
            <a:r>
              <a:rPr lang="en-GB" dirty="0"/>
              <a:t>assessments and screenings carried out by the class teacher, teaching assistant or other school staff as appropriate</a:t>
            </a:r>
          </a:p>
          <a:p>
            <a:pPr lvl="0"/>
            <a:r>
              <a:rPr lang="en-GB" dirty="0"/>
              <a:t>Concerns raised by parents/carers</a:t>
            </a:r>
          </a:p>
          <a:p>
            <a:pPr lvl="0"/>
            <a:r>
              <a:rPr lang="en-GB" dirty="0"/>
              <a:t>Concerns raised by the class teacher or other school staff</a:t>
            </a:r>
          </a:p>
          <a:p>
            <a:pPr lvl="0"/>
            <a:r>
              <a:rPr lang="en-GB" dirty="0"/>
              <a:t>Concerns raised by the child</a:t>
            </a:r>
          </a:p>
          <a:p>
            <a:pPr lvl="0"/>
            <a:r>
              <a:rPr lang="en-GB" dirty="0"/>
              <a:t>Liaison with external agencies</a:t>
            </a:r>
          </a:p>
          <a:p>
            <a:pPr lvl="0"/>
            <a:r>
              <a:rPr lang="en-GB" dirty="0"/>
              <a:t>Diagnosis by health professionals</a:t>
            </a:r>
          </a:p>
          <a:p>
            <a:pPr lvl="0"/>
            <a:r>
              <a:rPr lang="en-GB" dirty="0" smtClean="0"/>
              <a:t>Common </a:t>
            </a:r>
            <a:r>
              <a:rPr lang="en-GB" dirty="0"/>
              <a:t>Assessment Referral form (CAF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116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Closes the attainment gap between the child and their peers</a:t>
            </a:r>
          </a:p>
          <a:p>
            <a:pPr lvl="0"/>
            <a:r>
              <a:rPr lang="en-GB" dirty="0"/>
              <a:t>Prevents the attainment gap growing wider</a:t>
            </a:r>
          </a:p>
          <a:p>
            <a:pPr lvl="0"/>
            <a:r>
              <a:rPr lang="en-GB" dirty="0"/>
              <a:t>Is similar to that of peers starting from the same attainment baseline, but less than that of the majority of peers</a:t>
            </a:r>
          </a:p>
          <a:p>
            <a:pPr lvl="0"/>
            <a:r>
              <a:rPr lang="en-GB" dirty="0"/>
              <a:t>Matches or betters the child’s previous rate of progress</a:t>
            </a:r>
          </a:p>
          <a:p>
            <a:pPr lvl="0"/>
            <a:r>
              <a:rPr lang="en-GB" dirty="0"/>
              <a:t>Achieves appropriately challenging “next steps” in learning</a:t>
            </a:r>
          </a:p>
          <a:p>
            <a:pPr lvl="0"/>
            <a:r>
              <a:rPr lang="en-GB" dirty="0"/>
              <a:t>Ensures access to the full curriculum</a:t>
            </a:r>
          </a:p>
          <a:p>
            <a:pPr lvl="0"/>
            <a:r>
              <a:rPr lang="en-GB" dirty="0"/>
              <a:t>Demonstrates an improvement in self-help, social or personal skills</a:t>
            </a:r>
          </a:p>
          <a:p>
            <a:pPr lvl="0"/>
            <a:r>
              <a:rPr lang="en-GB" dirty="0"/>
              <a:t>Demonstrates improvements in the child’s behaviour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Review – Progress and Provision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73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 smtClean="0">
              <a:effectLst/>
            </a:endParaRPr>
          </a:p>
          <a:p>
            <a:r>
              <a:rPr lang="en-GB" dirty="0"/>
              <a:t>Termly pupil progress meetings between the class teacher and the Assistant </a:t>
            </a:r>
            <a:r>
              <a:rPr lang="en-GB" dirty="0" smtClean="0"/>
              <a:t>Heads</a:t>
            </a:r>
            <a:endParaRPr lang="en-GB" dirty="0"/>
          </a:p>
          <a:p>
            <a:r>
              <a:rPr lang="en-GB" dirty="0"/>
              <a:t>Regular book </a:t>
            </a:r>
            <a:r>
              <a:rPr lang="en-GB" dirty="0" err="1"/>
              <a:t>scrutinies</a:t>
            </a:r>
            <a:r>
              <a:rPr lang="en-GB" dirty="0"/>
              <a:t> and lesson observations carried out by the Senior leadership </a:t>
            </a:r>
            <a:r>
              <a:rPr lang="en-GB" dirty="0" smtClean="0"/>
              <a:t>Team</a:t>
            </a:r>
          </a:p>
          <a:p>
            <a:r>
              <a:rPr lang="en-GB" dirty="0" smtClean="0"/>
              <a:t>Detailed </a:t>
            </a:r>
            <a:r>
              <a:rPr lang="en-GB" dirty="0"/>
              <a:t>data-analysis made by the </a:t>
            </a:r>
            <a:r>
              <a:rPr lang="en-GB" dirty="0" err="1"/>
              <a:t>INCo</a:t>
            </a:r>
            <a:r>
              <a:rPr lang="en-GB" dirty="0"/>
              <a:t> and </a:t>
            </a:r>
            <a:r>
              <a:rPr lang="en-GB" dirty="0" err="1"/>
              <a:t>SENCo</a:t>
            </a:r>
            <a:r>
              <a:rPr lang="en-GB" dirty="0"/>
              <a:t> to monitor progress of children with SEND, including analysis of the effectiveness of specific intervention programmes</a:t>
            </a:r>
          </a:p>
          <a:p>
            <a:r>
              <a:rPr lang="en-GB" dirty="0"/>
              <a:t>Link governor visits and reports to the Governing Body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Monitorinng</a:t>
            </a:r>
            <a:r>
              <a:rPr lang="en-GB" dirty="0" smtClean="0"/>
              <a:t> Quality of Provision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413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/>
              <a:t>What arrangements do the school have for consulting parents of children with SEND and involving them in their education?</a:t>
            </a:r>
          </a:p>
          <a:p>
            <a:r>
              <a:rPr lang="en-GB" dirty="0"/>
              <a:t>There will be a termly </a:t>
            </a:r>
            <a:r>
              <a:rPr lang="en-GB" dirty="0" smtClean="0"/>
              <a:t>meeting to:</a:t>
            </a:r>
            <a:endParaRPr lang="en-GB" dirty="0"/>
          </a:p>
          <a:p>
            <a:pPr lvl="1"/>
            <a:r>
              <a:rPr lang="en-GB" dirty="0"/>
              <a:t>Review targets and progress</a:t>
            </a:r>
          </a:p>
          <a:p>
            <a:pPr lvl="1"/>
            <a:r>
              <a:rPr lang="en-GB" dirty="0"/>
              <a:t>Set new targets for the next term</a:t>
            </a:r>
          </a:p>
          <a:p>
            <a:pPr lvl="1"/>
            <a:r>
              <a:rPr lang="en-GB" dirty="0"/>
              <a:t>Plan any provision to help the child meet those targets</a:t>
            </a:r>
          </a:p>
          <a:p>
            <a:r>
              <a:rPr lang="en-GB" dirty="0"/>
              <a:t>This may be done in the usual parent consultation meetings in the Autumn and Spring terms, or another meeting may be required.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Consulting with Parents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87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About </a:t>
            </a:r>
            <a:r>
              <a:rPr lang="en-GB" dirty="0"/>
              <a:t>their next steps in their learning through the termly DART meetings with their teachers</a:t>
            </a:r>
          </a:p>
          <a:p>
            <a:pPr lvl="0"/>
            <a:r>
              <a:rPr lang="en-GB" dirty="0"/>
              <a:t>About their IEPs (if they have one) and be involved in the termly IEP meetings where they would like to</a:t>
            </a:r>
          </a:p>
          <a:p>
            <a:pPr lvl="0"/>
            <a:r>
              <a:rPr lang="en-GB" dirty="0"/>
              <a:t>About interventions they are having and be asked for feedback about the effectiveness of those interventions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Consulting with 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074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Class </a:t>
            </a:r>
            <a:r>
              <a:rPr lang="en-GB" dirty="0"/>
              <a:t>teachers, </a:t>
            </a:r>
            <a:r>
              <a:rPr lang="en-GB" dirty="0" err="1"/>
              <a:t>INCo</a:t>
            </a:r>
            <a:r>
              <a:rPr lang="en-GB" dirty="0"/>
              <a:t>, </a:t>
            </a:r>
            <a:r>
              <a:rPr lang="en-GB" dirty="0" err="1"/>
              <a:t>SENCo</a:t>
            </a:r>
            <a:r>
              <a:rPr lang="en-GB" dirty="0"/>
              <a:t> and the relevant Assistant Head Teacher are available to talk with you about your child’s needs </a:t>
            </a:r>
          </a:p>
          <a:p>
            <a:pPr lvl="0"/>
            <a:r>
              <a:rPr lang="en-GB" dirty="0"/>
              <a:t>Access can be provided to parenting support and courses through our Early Intervention Family Worker- Jo </a:t>
            </a:r>
            <a:r>
              <a:rPr lang="en-GB" dirty="0" err="1"/>
              <a:t>Aykroyd</a:t>
            </a:r>
            <a:endParaRPr lang="en-GB" dirty="0"/>
          </a:p>
          <a:p>
            <a:pPr lvl="0"/>
            <a:r>
              <a:rPr lang="en-GB" dirty="0"/>
              <a:t>The Parent Partnership Service is available to give further impartial advice and support should you need it. Their website address is: </a:t>
            </a:r>
            <a:r>
              <a:rPr lang="en-GB" u="sng" dirty="0">
                <a:hlinkClick r:id="rId2"/>
              </a:rPr>
              <a:t>http://</a:t>
            </a:r>
            <a:r>
              <a:rPr lang="en-GB" u="sng" dirty="0" smtClean="0">
                <a:hlinkClick r:id="rId2"/>
              </a:rPr>
              <a:t>www.cambridgeshire.gov.uk/pps</a:t>
            </a:r>
            <a:endParaRPr lang="en-GB" u="sng" dirty="0" smtClean="0"/>
          </a:p>
          <a:p>
            <a:pPr lvl="0"/>
            <a:r>
              <a:rPr lang="en-GB" dirty="0" smtClean="0"/>
              <a:t>Speech and Language Drop-ins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Available for Parents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035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Information </a:t>
            </a:r>
            <a:r>
              <a:rPr lang="en-GB" dirty="0"/>
              <a:t>will be passed on to the new class teacher in advance and a planning meeting will take place between your child’s previous class teacher and new class teacher</a:t>
            </a:r>
          </a:p>
          <a:p>
            <a:pPr lvl="0"/>
            <a:r>
              <a:rPr lang="en-GB" dirty="0"/>
              <a:t>Each class teacher has a confidential SEND File which is passed on to the next class teacher at the end of the academic year.  This includes:</a:t>
            </a:r>
          </a:p>
          <a:p>
            <a:pPr lvl="1"/>
            <a:r>
              <a:rPr lang="en-GB" dirty="0"/>
              <a:t>Latest EHCP/Statement</a:t>
            </a:r>
          </a:p>
          <a:p>
            <a:pPr lvl="1"/>
            <a:r>
              <a:rPr lang="en-GB" dirty="0"/>
              <a:t>Individual Education Plans</a:t>
            </a:r>
          </a:p>
          <a:p>
            <a:pPr lvl="1"/>
            <a:r>
              <a:rPr lang="en-GB" dirty="0"/>
              <a:t>Current reports from outside agencies such as Educational Psychologists, Specialist Teaching Team and others.</a:t>
            </a:r>
          </a:p>
          <a:p>
            <a:pPr lvl="0"/>
            <a:r>
              <a:rPr lang="en-GB" dirty="0"/>
              <a:t>If your child would be helped by frequent visits to the new class to support their understanding about what to expect in the new class this can be arranged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Transition When Moving Class in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4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We </a:t>
            </a:r>
            <a:r>
              <a:rPr lang="en-GB" dirty="0"/>
              <a:t>will contact the school’s </a:t>
            </a:r>
            <a:r>
              <a:rPr lang="en-GB" dirty="0" err="1"/>
              <a:t>SENCo</a:t>
            </a:r>
            <a:r>
              <a:rPr lang="en-GB" dirty="0"/>
              <a:t> and ensure he/she knows about any special arrangements or support that your child needs</a:t>
            </a:r>
          </a:p>
          <a:p>
            <a:pPr lvl="0"/>
            <a:r>
              <a:rPr lang="en-GB" dirty="0"/>
              <a:t>We will make sure your child’s records are passed on to the new school as soon as possible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Transition – moving to another school (other than secondary)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055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9720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Whole-class </a:t>
            </a:r>
            <a:r>
              <a:rPr lang="en-GB" dirty="0"/>
              <a:t>transition </a:t>
            </a:r>
            <a:r>
              <a:rPr lang="en-GB" dirty="0" smtClean="0"/>
              <a:t>work, additional </a:t>
            </a:r>
            <a:r>
              <a:rPr lang="en-GB" dirty="0"/>
              <a:t>small group or individual </a:t>
            </a:r>
            <a:r>
              <a:rPr lang="en-GB" dirty="0" smtClean="0"/>
              <a:t>work.</a:t>
            </a:r>
            <a:endParaRPr lang="en-GB" dirty="0"/>
          </a:p>
          <a:p>
            <a:pPr lvl="0"/>
            <a:r>
              <a:rPr lang="en-GB" dirty="0"/>
              <a:t>Your child’s class teacher will liaise with staff at your child’s secondary school;  </a:t>
            </a:r>
            <a:endParaRPr lang="en-GB" dirty="0" smtClean="0"/>
          </a:p>
          <a:p>
            <a:pPr lvl="0"/>
            <a:r>
              <a:rPr lang="en-GB" dirty="0"/>
              <a:t>W</a:t>
            </a:r>
            <a:r>
              <a:rPr lang="en-GB" dirty="0" smtClean="0"/>
              <a:t>here </a:t>
            </a:r>
            <a:r>
              <a:rPr lang="en-GB" dirty="0"/>
              <a:t>appropriate, the </a:t>
            </a:r>
            <a:r>
              <a:rPr lang="en-GB" dirty="0" err="1"/>
              <a:t>INCo</a:t>
            </a:r>
            <a:r>
              <a:rPr lang="en-GB" dirty="0"/>
              <a:t>/</a:t>
            </a:r>
            <a:r>
              <a:rPr lang="en-GB" dirty="0" err="1"/>
              <a:t>SENCo</a:t>
            </a:r>
            <a:r>
              <a:rPr lang="en-GB" dirty="0"/>
              <a:t> will also be involved in this liaison</a:t>
            </a:r>
          </a:p>
          <a:p>
            <a:r>
              <a:rPr lang="en-GB" dirty="0"/>
              <a:t>Most secondary schools will offer your child additional visits to their new </a:t>
            </a:r>
            <a:r>
              <a:rPr lang="en-GB" dirty="0" smtClean="0"/>
              <a:t>school</a:t>
            </a:r>
          </a:p>
          <a:p>
            <a:r>
              <a:rPr lang="en-GB" dirty="0" smtClean="0"/>
              <a:t>If your child has an EHCP, then planning transition to secondary school will begin at the Annual Review in Year 5. </a:t>
            </a:r>
          </a:p>
          <a:p>
            <a:r>
              <a:rPr lang="en-GB" dirty="0" smtClean="0"/>
              <a:t>Advice from your </a:t>
            </a:r>
            <a:r>
              <a:rPr lang="en-GB" dirty="0"/>
              <a:t>child’s class </a:t>
            </a:r>
            <a:r>
              <a:rPr lang="en-GB" dirty="0" smtClean="0"/>
              <a:t>teacher, </a:t>
            </a:r>
            <a:r>
              <a:rPr lang="en-GB" dirty="0" err="1" smtClean="0"/>
              <a:t>INCo</a:t>
            </a:r>
            <a:r>
              <a:rPr lang="en-GB" dirty="0" smtClean="0"/>
              <a:t>/</a:t>
            </a:r>
            <a:r>
              <a:rPr lang="en-GB" dirty="0" err="1" smtClean="0"/>
              <a:t>SENCo</a:t>
            </a:r>
            <a:endParaRPr lang="en-GB" dirty="0"/>
          </a:p>
          <a:p>
            <a:pPr lvl="0"/>
            <a:r>
              <a:rPr lang="en-GB" dirty="0"/>
              <a:t>At St Matthew’s, secondary transfer is led by Elizabeth Steel, Assistant Head Teacher, who you can also discuss any questions, issues or concerns you may have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Transition to Secondary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86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Cambridgeshire County Council “Local Offer”</a:t>
            </a:r>
          </a:p>
          <a:p>
            <a:endParaRPr lang="en-GB" dirty="0"/>
          </a:p>
          <a:p>
            <a:r>
              <a:rPr lang="en-GB" dirty="0" smtClean="0"/>
              <a:t>Schools must provide an Special Educational Needs and Disability Information Report</a:t>
            </a:r>
          </a:p>
          <a:p>
            <a:endParaRPr lang="en-GB" dirty="0"/>
          </a:p>
          <a:p>
            <a:r>
              <a:rPr lang="en-GB" dirty="0" smtClean="0"/>
              <a:t>Schools must also have a </a:t>
            </a:r>
            <a:r>
              <a:rPr lang="en-GB" smtClean="0"/>
              <a:t>SEND Policy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68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Children have a learning difficulty or disability if they:</a:t>
            </a:r>
          </a:p>
          <a:p>
            <a:pPr lvl="0"/>
            <a:r>
              <a:rPr lang="en-GB" dirty="0"/>
              <a:t>Have a significantly greater difficulty in learning than the majority of children of the same age or</a:t>
            </a:r>
          </a:p>
          <a:p>
            <a:pPr lvl="0"/>
            <a:r>
              <a:rPr lang="en-GB" dirty="0"/>
              <a:t>Have a disability which prevents or hinders them from making use of educational facilities of a kind generally provided for children of the same age in mainstream schools </a:t>
            </a:r>
          </a:p>
          <a:p>
            <a:endParaRPr lang="en-GB" dirty="0"/>
          </a:p>
          <a:p>
            <a:r>
              <a:rPr lang="en-GB" dirty="0"/>
              <a:t>Children must not be regarded as having a learning difficulty solely because the language or form of language of their home is different from the language in which they will be taught.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SEND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41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Communication </a:t>
            </a:r>
            <a:r>
              <a:rPr lang="en-GB" dirty="0"/>
              <a:t>and interaction</a:t>
            </a:r>
          </a:p>
          <a:p>
            <a:pPr lvl="0"/>
            <a:r>
              <a:rPr lang="en-GB" dirty="0"/>
              <a:t>Cognition and learning</a:t>
            </a:r>
          </a:p>
          <a:p>
            <a:pPr lvl="0"/>
            <a:r>
              <a:rPr lang="en-GB" dirty="0"/>
              <a:t>Social, emotional and mental health</a:t>
            </a:r>
          </a:p>
          <a:p>
            <a:pPr lvl="0"/>
            <a:r>
              <a:rPr lang="en-GB" dirty="0"/>
              <a:t>Sensory and /or physical</a:t>
            </a:r>
          </a:p>
          <a:p>
            <a:r>
              <a:rPr lang="en-GB" dirty="0"/>
              <a:t>In practice children often have needs that cut across all these areas and these needs may change over time.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of SEND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86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School Action and School Action Plus replaced with SEN Support</a:t>
            </a:r>
          </a:p>
          <a:p>
            <a:endParaRPr lang="en-GB" dirty="0" smtClean="0"/>
          </a:p>
          <a:p>
            <a:r>
              <a:rPr lang="en-GB" dirty="0" smtClean="0"/>
              <a:t>Statements of Special Educational Need replaced with Education Health Care Plans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17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Your child’s class teacher</a:t>
            </a:r>
          </a:p>
          <a:p>
            <a:r>
              <a:rPr lang="en-GB" dirty="0" smtClean="0"/>
              <a:t>Intervention Coordinator (INCO) – Sarah Barratt</a:t>
            </a:r>
          </a:p>
          <a:p>
            <a:pPr lvl="1"/>
            <a:r>
              <a:rPr lang="en-GB" dirty="0" smtClean="0"/>
              <a:t>For children on SEN Support</a:t>
            </a:r>
          </a:p>
          <a:p>
            <a:r>
              <a:rPr lang="en-GB" dirty="0" smtClean="0"/>
              <a:t>Special Educational Needs Coordinator (</a:t>
            </a:r>
            <a:r>
              <a:rPr lang="en-GB" dirty="0" err="1" smtClean="0"/>
              <a:t>SENCo</a:t>
            </a:r>
            <a:r>
              <a:rPr lang="en-GB" dirty="0" smtClean="0"/>
              <a:t>) – from next term, Zoe Shuler</a:t>
            </a:r>
          </a:p>
          <a:p>
            <a:pPr lvl="1"/>
            <a:r>
              <a:rPr lang="en-GB" dirty="0" smtClean="0"/>
              <a:t>For children with EHC Plans or beginning the assessment </a:t>
            </a:r>
            <a:r>
              <a:rPr lang="en-GB" dirty="0" err="1" smtClean="0"/>
              <a:t>procees</a:t>
            </a:r>
            <a:endParaRPr lang="en-GB" dirty="0" smtClean="0"/>
          </a:p>
          <a:p>
            <a:r>
              <a:rPr lang="en-GB" dirty="0" smtClean="0"/>
              <a:t>Assistant Head Teacher</a:t>
            </a:r>
          </a:p>
          <a:p>
            <a:r>
              <a:rPr lang="en-GB" dirty="0" smtClean="0"/>
              <a:t>Head Teacher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to talk to about your child’s SEND…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9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</a:t>
            </a:r>
          </a:p>
          <a:p>
            <a:r>
              <a:rPr lang="en-GB" dirty="0" smtClean="0"/>
              <a:t>Do </a:t>
            </a:r>
          </a:p>
          <a:p>
            <a:r>
              <a:rPr lang="en-GB" dirty="0" smtClean="0"/>
              <a:t>Assess</a:t>
            </a:r>
          </a:p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11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 Provision Map</a:t>
            </a:r>
          </a:p>
          <a:p>
            <a:r>
              <a:rPr lang="en-GB" dirty="0" smtClean="0"/>
              <a:t>DART meetings</a:t>
            </a:r>
          </a:p>
          <a:p>
            <a:r>
              <a:rPr lang="en-GB" dirty="0" smtClean="0"/>
              <a:t>Consultation with parents</a:t>
            </a:r>
          </a:p>
          <a:p>
            <a:r>
              <a:rPr lang="en-GB" dirty="0" smtClean="0"/>
              <a:t>Outside agencies</a:t>
            </a:r>
          </a:p>
          <a:p>
            <a:r>
              <a:rPr lang="en-GB" dirty="0" smtClean="0"/>
              <a:t>Some may have an Individual Education Plan (IEP)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17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Literacy- CLLD </a:t>
            </a:r>
            <a:r>
              <a:rPr lang="en-GB" dirty="0" smtClean="0"/>
              <a:t>Phonics, 15 Minutes a Day</a:t>
            </a:r>
            <a:endParaRPr lang="en-GB" dirty="0"/>
          </a:p>
          <a:p>
            <a:r>
              <a:rPr lang="en-GB" dirty="0"/>
              <a:t>Numeracy- First Class at Number</a:t>
            </a:r>
          </a:p>
          <a:p>
            <a:r>
              <a:rPr lang="en-GB" dirty="0"/>
              <a:t>Communication - Spirals</a:t>
            </a:r>
          </a:p>
          <a:p>
            <a:r>
              <a:rPr lang="en-GB" dirty="0"/>
              <a:t>Social and Emotional- Lego Therapy</a:t>
            </a:r>
          </a:p>
          <a:p>
            <a:r>
              <a:rPr lang="en-GB" dirty="0"/>
              <a:t>Sensory/Physical- Sensory Circuits</a:t>
            </a:r>
          </a:p>
          <a:p>
            <a:r>
              <a:rPr lang="en-GB" dirty="0"/>
              <a:t>More targeted Silver Seal work (children without SEND also access this work when appropriate)</a:t>
            </a:r>
          </a:p>
          <a:p>
            <a:r>
              <a:rPr lang="en-GB" dirty="0"/>
              <a:t>Accessing our Nest (our in-school Nurture Group)</a:t>
            </a:r>
          </a:p>
          <a:p>
            <a:r>
              <a:rPr lang="en-GB" dirty="0"/>
              <a:t>Small group/individual social emotional and behaviour support including Lego therapy and anger management work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031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145</TotalTime>
  <Words>1068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Meet the Head</vt:lpstr>
      <vt:lpstr>PowerPoint Presentation</vt:lpstr>
      <vt:lpstr>Definition of SEND</vt:lpstr>
      <vt:lpstr>Categories of SEND</vt:lpstr>
      <vt:lpstr>PowerPoint Presentation</vt:lpstr>
      <vt:lpstr>Who to talk to about your child’s SEND…</vt:lpstr>
      <vt:lpstr>PowerPoint Presentation</vt:lpstr>
      <vt:lpstr>Plan</vt:lpstr>
      <vt:lpstr>Do…</vt:lpstr>
      <vt:lpstr>Assess</vt:lpstr>
      <vt:lpstr>Review – Progress and Provision</vt:lpstr>
      <vt:lpstr>Monitorinng Quality of Provision</vt:lpstr>
      <vt:lpstr>Consulting with Parents</vt:lpstr>
      <vt:lpstr>Consulting with Children</vt:lpstr>
      <vt:lpstr>Support Available for Parents</vt:lpstr>
      <vt:lpstr>Transition When Moving Class in School</vt:lpstr>
      <vt:lpstr>Transition – moving to another school (other than secondary)</vt:lpstr>
      <vt:lpstr>Transition to Secondary School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tdavies</dc:creator>
  <cp:lastModifiedBy>tdavies</cp:lastModifiedBy>
  <cp:revision>8</cp:revision>
  <dcterms:created xsi:type="dcterms:W3CDTF">2014-11-26T20:15:10Z</dcterms:created>
  <dcterms:modified xsi:type="dcterms:W3CDTF">2014-11-27T18:56:54Z</dcterms:modified>
</cp:coreProperties>
</file>